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Lato" charset="1" panose="020F0502020204030203"/>
      <p:regular r:id="rId30"/>
    </p:embeddedFont>
    <p:embeddedFont>
      <p:font typeface="Lato Bold" charset="1" panose="020F0502020204030203"/>
      <p:regular r:id="rId31"/>
    </p:embeddedFont>
    <p:embeddedFont>
      <p:font typeface="Lato Italics" charset="1" panose="020F0502020204030203"/>
      <p:regular r:id="rId32"/>
    </p:embeddedFont>
    <p:embeddedFont>
      <p:font typeface="Lato Bold Italics" charset="1" panose="020F0502020204030203"/>
      <p:regular r:id="rId33"/>
    </p:embeddedFont>
    <p:embeddedFont>
      <p:font typeface="Lato Thin" charset="1" panose="020F0502020204030203"/>
      <p:regular r:id="rId34"/>
    </p:embeddedFont>
    <p:embeddedFont>
      <p:font typeface="Lato Thin Italics" charset="1" panose="020F0502020204030203"/>
      <p:regular r:id="rId35"/>
    </p:embeddedFont>
    <p:embeddedFont>
      <p:font typeface="Lato Light" charset="1" panose="020F0502020204030203"/>
      <p:regular r:id="rId36"/>
    </p:embeddedFont>
    <p:embeddedFont>
      <p:font typeface="Lato Light Italics" charset="1" panose="020F0502020204030203"/>
      <p:regular r:id="rId37"/>
    </p:embeddedFont>
    <p:embeddedFont>
      <p:font typeface="Lato Heavy" charset="1" panose="020F0502020204030203"/>
      <p:regular r:id="rId38"/>
    </p:embeddedFont>
    <p:embeddedFont>
      <p:font typeface="Lato Heavy Italics" charset="1" panose="020F05020202040302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http://insideairbnb.com/san-francisco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2940344"/>
            <a:ext cx="721850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ato"/>
              </a:rPr>
              <a:t>InsideAirBNB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4106715"/>
            <a:ext cx="12358915" cy="162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PRICE PREDICTION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8322" y="5611372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8322" y="5962793"/>
            <a:ext cx="11359740" cy="42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</a:rPr>
              <a:t>Insights and analysis of AirBNB property listings of San Francisco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047749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90289" y="2590643"/>
            <a:ext cx="12307423" cy="7562211"/>
          </a:xfrm>
          <a:custGeom>
            <a:avLst/>
            <a:gdLst/>
            <a:ahLst/>
            <a:cxnLst/>
            <a:rect r="r" b="b" t="t" l="l"/>
            <a:pathLst>
              <a:path h="7562211" w="12307423">
                <a:moveTo>
                  <a:pt x="0" y="0"/>
                </a:moveTo>
                <a:lnTo>
                  <a:pt x="12307422" y="0"/>
                </a:lnTo>
                <a:lnTo>
                  <a:pt x="12307422" y="7562210"/>
                </a:lnTo>
                <a:lnTo>
                  <a:pt x="0" y="7562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9412" y="216949"/>
            <a:ext cx="1030917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6739" y="1279368"/>
            <a:ext cx="16071773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Barplot of Number of reviews vs Neighbourhood indicating room types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The number of reviews for North Beach neighbourhood of room type ‘Shared room’ showed one listing with a value of 959 at a price of 45.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047749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13359" y="2238218"/>
            <a:ext cx="12861282" cy="7972582"/>
          </a:xfrm>
          <a:custGeom>
            <a:avLst/>
            <a:gdLst/>
            <a:ahLst/>
            <a:cxnLst/>
            <a:rect r="r" b="b" t="t" l="l"/>
            <a:pathLst>
              <a:path h="7972582" w="12861282">
                <a:moveTo>
                  <a:pt x="0" y="0"/>
                </a:moveTo>
                <a:lnTo>
                  <a:pt x="12861282" y="0"/>
                </a:lnTo>
                <a:lnTo>
                  <a:pt x="12861282" y="7972582"/>
                </a:lnTo>
                <a:lnTo>
                  <a:pt x="0" y="7972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9412" y="216949"/>
            <a:ext cx="1030917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6739" y="1279368"/>
            <a:ext cx="16071773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Heatmap of correlation between features of dataset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The correlation did not reveal any significant relationships between the features.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047749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16167" y="2838453"/>
            <a:ext cx="12055667" cy="7448547"/>
          </a:xfrm>
          <a:custGeom>
            <a:avLst/>
            <a:gdLst/>
            <a:ahLst/>
            <a:cxnLst/>
            <a:rect r="r" b="b" t="t" l="l"/>
            <a:pathLst>
              <a:path h="7448547" w="12055667">
                <a:moveTo>
                  <a:pt x="0" y="0"/>
                </a:moveTo>
                <a:lnTo>
                  <a:pt x="12055666" y="0"/>
                </a:lnTo>
                <a:lnTo>
                  <a:pt x="12055666" y="7448547"/>
                </a:lnTo>
                <a:lnTo>
                  <a:pt x="0" y="7448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9412" y="216949"/>
            <a:ext cx="1030917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6739" y="1279368"/>
            <a:ext cx="16071773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Barplot of No. of listings vs Neighbourhood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The number of listings indicates the price range which is expected for each neighbourhood. The Downtown/Civic Center has the lowest reviews and a considerably high average price. The financial district neighbourhood has higher No. of reviews and a fairly high average price with lower No. of listings.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047749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989412" y="216949"/>
            <a:ext cx="1030917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FEATURE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95575"/>
            <a:ext cx="16071773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Features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Days since last review = current date - date of last review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Review Score = No. of reviews / Days since last review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Minimum Amount Spent = Minimum Nights * Price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No. of listings for each neighbourhood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Average Price for each neighbourhood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Average No. of nights for each neighbourhood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Average No. of reviews for each neighbourhood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Average availability through the year for each neighbourhood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047749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695575"/>
            <a:ext cx="16071773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Categorical Encoding using pd.get_dummies() for neighbourhoods and room type.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Split the data into training, validation and test datasets.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Normalize the dataset values using StandardScaler fit and transform functions.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Built Linear Regression, Decision Tree Regression and Random Forest Regression Models.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Define a dictionary for hyperparameters.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Use GridSearchCV for Hyperparameter Tuning and Cross-Validation.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60896" y="8141358"/>
            <a:ext cx="4166629" cy="1461975"/>
          </a:xfrm>
          <a:custGeom>
            <a:avLst/>
            <a:gdLst/>
            <a:ahLst/>
            <a:cxnLst/>
            <a:rect r="r" b="b" t="t" l="l"/>
            <a:pathLst>
              <a:path h="1461975" w="4166629">
                <a:moveTo>
                  <a:pt x="0" y="0"/>
                </a:moveTo>
                <a:lnTo>
                  <a:pt x="4166629" y="0"/>
                </a:lnTo>
                <a:lnTo>
                  <a:pt x="4166629" y="1461975"/>
                </a:lnTo>
                <a:lnTo>
                  <a:pt x="0" y="1461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11" t="-4269" r="-3874" b="-97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48249" y="8084468"/>
            <a:ext cx="4391503" cy="1518866"/>
          </a:xfrm>
          <a:custGeom>
            <a:avLst/>
            <a:gdLst/>
            <a:ahLst/>
            <a:cxnLst/>
            <a:rect r="r" b="b" t="t" l="l"/>
            <a:pathLst>
              <a:path h="1518866" w="4391503">
                <a:moveTo>
                  <a:pt x="0" y="0"/>
                </a:moveTo>
                <a:lnTo>
                  <a:pt x="4391502" y="0"/>
                </a:lnTo>
                <a:lnTo>
                  <a:pt x="4391502" y="1518865"/>
                </a:lnTo>
                <a:lnTo>
                  <a:pt x="0" y="151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84307" y="8084468"/>
            <a:ext cx="4374993" cy="1518866"/>
          </a:xfrm>
          <a:custGeom>
            <a:avLst/>
            <a:gdLst/>
            <a:ahLst/>
            <a:cxnLst/>
            <a:rect r="r" b="b" t="t" l="l"/>
            <a:pathLst>
              <a:path h="1518866" w="4374993">
                <a:moveTo>
                  <a:pt x="0" y="0"/>
                </a:moveTo>
                <a:lnTo>
                  <a:pt x="4374993" y="0"/>
                </a:lnTo>
                <a:lnTo>
                  <a:pt x="4374993" y="1518865"/>
                </a:lnTo>
                <a:lnTo>
                  <a:pt x="0" y="15188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89412" y="216949"/>
            <a:ext cx="1030917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MODELLING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047749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984991"/>
            <a:ext cx="16071773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Model was Evaluated on :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R2 Score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Mean Absolute Error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Mean Squred Error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Root Mean Squared Error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5283623"/>
            <a:ext cx="16071773" cy="3495975"/>
          </a:xfrm>
          <a:custGeom>
            <a:avLst/>
            <a:gdLst/>
            <a:ahLst/>
            <a:cxnLst/>
            <a:rect r="r" b="b" t="t" l="l"/>
            <a:pathLst>
              <a:path h="3495975" w="16071773">
                <a:moveTo>
                  <a:pt x="0" y="0"/>
                </a:moveTo>
                <a:lnTo>
                  <a:pt x="16071773" y="0"/>
                </a:lnTo>
                <a:lnTo>
                  <a:pt x="16071773" y="3495975"/>
                </a:lnTo>
                <a:lnTo>
                  <a:pt x="0" y="3495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89412" y="216949"/>
            <a:ext cx="1030917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MODEL EVALUATION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047749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22971" y="3489941"/>
            <a:ext cx="10622783" cy="3716352"/>
          </a:xfrm>
          <a:custGeom>
            <a:avLst/>
            <a:gdLst/>
            <a:ahLst/>
            <a:cxnLst/>
            <a:rect r="r" b="b" t="t" l="l"/>
            <a:pathLst>
              <a:path h="3716352" w="10622783">
                <a:moveTo>
                  <a:pt x="0" y="0"/>
                </a:moveTo>
                <a:lnTo>
                  <a:pt x="10622783" y="0"/>
                </a:lnTo>
                <a:lnTo>
                  <a:pt x="10622783" y="3716352"/>
                </a:lnTo>
                <a:lnTo>
                  <a:pt x="0" y="3716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2" t="0" r="-182" b="-639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78988" y="3489941"/>
            <a:ext cx="6863046" cy="3716352"/>
          </a:xfrm>
          <a:custGeom>
            <a:avLst/>
            <a:gdLst/>
            <a:ahLst/>
            <a:cxnLst/>
            <a:rect r="r" b="b" t="t" l="l"/>
            <a:pathLst>
              <a:path h="3716352" w="6863046">
                <a:moveTo>
                  <a:pt x="0" y="0"/>
                </a:moveTo>
                <a:lnTo>
                  <a:pt x="6863047" y="0"/>
                </a:lnTo>
                <a:lnTo>
                  <a:pt x="6863047" y="3716352"/>
                </a:lnTo>
                <a:lnTo>
                  <a:pt x="0" y="3716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08906" b="-15370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450596"/>
            <a:ext cx="1607177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Feature Importance based on the model’s results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The features which are most influential is the No. of nights spent, price and the frequency of reviews for a listing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89412" y="216949"/>
            <a:ext cx="1030917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MODEL INTERPRETATION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46767" y="8368786"/>
            <a:ext cx="13682993" cy="1779028"/>
          </a:xfrm>
          <a:custGeom>
            <a:avLst/>
            <a:gdLst/>
            <a:ahLst/>
            <a:cxnLst/>
            <a:rect r="r" b="b" t="t" l="l"/>
            <a:pathLst>
              <a:path h="1779028" w="13682993">
                <a:moveTo>
                  <a:pt x="0" y="0"/>
                </a:moveTo>
                <a:lnTo>
                  <a:pt x="13682993" y="0"/>
                </a:lnTo>
                <a:lnTo>
                  <a:pt x="13682993" y="1779028"/>
                </a:lnTo>
                <a:lnTo>
                  <a:pt x="0" y="1779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7527" y="7206514"/>
            <a:ext cx="1607177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The mean values for features provides insights into listings of each neighbourhood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047749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34623" y="1372961"/>
            <a:ext cx="16418755" cy="854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An analysis of the data of San Francisco listings provided us with these key insights: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The neighbourhood of the listing affects the price significantly.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Listings with a higher minimum number of nights tend to have a higher price.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The frequency of reviews and updates contributes to a better rating.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The Financial District neighbourhood is a good place to list a property with high prices and reviews but a lower number of overall properties.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The Downtown/Civic Center has the highest number of listings with high average pricing but shows very few reviews.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There is a slight relation between the number of reviews over a year and the price. Keeping customer satisfaction high will promote good reviews constantly.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The number of reviews for a shared room in North Beach indicate a demand   for this particular rentals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Local factors should also be taken into consideration before listing a property.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89412" y="216949"/>
            <a:ext cx="1030917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PRICE RECOMMENDATIONS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700126"/>
            <a:ext cx="18288000" cy="6586874"/>
            <a:chOff x="0" y="0"/>
            <a:chExt cx="4816593" cy="17348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734815"/>
            </a:xfrm>
            <a:custGeom>
              <a:avLst/>
              <a:gdLst/>
              <a:ahLst/>
              <a:cxnLst/>
              <a:rect r="r" b="b" t="t" l="l"/>
              <a:pathLst>
                <a:path h="173481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34815"/>
                  </a:lnTo>
                  <a:lnTo>
                    <a:pt x="0" y="1734815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782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72171" y="4153926"/>
            <a:ext cx="10143658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>
            <a:off x="5897880" y="5433831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829649" y="5701203"/>
            <a:ext cx="8628701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The notebook with the code is available with all the visualizations.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706101"/>
            <a:ext cx="8628701" cy="263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Presented by,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</a:rPr>
              <a:t>Nihal K P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</a:rPr>
              <a:t>kpnihal006@gmail.com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</a:rPr>
              <a:t>+91 76761 65779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www.linkedin.com/kpnihal006/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711240" y="-120968"/>
            <a:ext cx="2466847" cy="10528935"/>
            <a:chOff x="0" y="0"/>
            <a:chExt cx="786130" cy="33553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3"/>
              <a:stretch>
                <a:fillRect l="-270013" t="0" r="-27001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20580" y="-120968"/>
            <a:ext cx="2466847" cy="10528935"/>
            <a:chOff x="0" y="0"/>
            <a:chExt cx="786130" cy="33553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4"/>
              <a:stretch>
                <a:fillRect l="-270113" t="0" r="-27011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06108" y="-120968"/>
            <a:ext cx="2466847" cy="10528935"/>
            <a:chOff x="0" y="0"/>
            <a:chExt cx="786130" cy="33553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5"/>
              <a:stretch>
                <a:fillRect l="-270113" t="0" r="-27011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20" y="952500"/>
            <a:ext cx="4143738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20" y="149482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OUTLINE</a:t>
            </a:r>
          </a:p>
        </p:txBody>
      </p:sp>
      <p:sp>
        <p:nvSpPr>
          <p:cNvPr name="AutoShape 14" id="14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028700" y="2966089"/>
            <a:ext cx="4957483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Objective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Data collection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Data preprocessing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Explorative Data Analysis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Feature Engineering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Data Modelling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Model Evaluation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Interpretation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Recommendation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060807" y="-3899543"/>
            <a:ext cx="166386" cy="18288000"/>
            <a:chOff x="0" y="0"/>
            <a:chExt cx="43822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22" cy="4816592"/>
            </a:xfrm>
            <a:custGeom>
              <a:avLst/>
              <a:gdLst/>
              <a:ahLst/>
              <a:cxnLst/>
              <a:rect r="r" b="b" t="t" l="l"/>
              <a:pathLst>
                <a:path h="4816592" w="43822">
                  <a:moveTo>
                    <a:pt x="0" y="0"/>
                  </a:moveTo>
                  <a:lnTo>
                    <a:pt x="43822" y="0"/>
                  </a:lnTo>
                  <a:lnTo>
                    <a:pt x="4382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822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35806" y="435171"/>
            <a:ext cx="6188228" cy="4449868"/>
          </a:xfrm>
          <a:custGeom>
            <a:avLst/>
            <a:gdLst/>
            <a:ahLst/>
            <a:cxnLst/>
            <a:rect r="r" b="b" t="t" l="l"/>
            <a:pathLst>
              <a:path h="4449868" w="6188228">
                <a:moveTo>
                  <a:pt x="0" y="0"/>
                </a:moveTo>
                <a:lnTo>
                  <a:pt x="6188227" y="0"/>
                </a:lnTo>
                <a:lnTo>
                  <a:pt x="6188227" y="4449868"/>
                </a:lnTo>
                <a:lnTo>
                  <a:pt x="0" y="4449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6504" y="5469164"/>
            <a:ext cx="5445721" cy="4654550"/>
          </a:xfrm>
          <a:custGeom>
            <a:avLst/>
            <a:gdLst/>
            <a:ahLst/>
            <a:cxnLst/>
            <a:rect r="r" b="b" t="t" l="l"/>
            <a:pathLst>
              <a:path h="4654550" w="5445721">
                <a:moveTo>
                  <a:pt x="0" y="0"/>
                </a:moveTo>
                <a:lnTo>
                  <a:pt x="5445720" y="0"/>
                </a:lnTo>
                <a:lnTo>
                  <a:pt x="5445720" y="4654550"/>
                </a:lnTo>
                <a:lnTo>
                  <a:pt x="0" y="465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93995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OBJECTIVE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471718"/>
            <a:ext cx="7280033" cy="283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Audience: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 AirBNB property owners looking to improve business.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Problem Statement: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 Prediction of prices for properties based on relevant features.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Solution: 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Conduct data analysis of dataset and build a regression model using machine learning.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5803900"/>
            <a:ext cx="6039230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DATA COLLECTION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6747207"/>
            <a:ext cx="7280033" cy="213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Dataset: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 AirBNB listings of Sans Francisco.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Data Source: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000" u="sng">
                <a:solidFill>
                  <a:srgbClr val="000000"/>
                </a:solidFill>
                <a:latin typeface="Poppins"/>
                <a:hlinkClick r:id="rId5" tooltip="http://insideairbnb.com/san-francisco"/>
              </a:rPr>
              <a:t>http://insideairbnb.com/san-francisco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Dataset Condition: 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8055 entries and 16 columns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csv file converted to pandas dataframe.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962475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5339" y="2690416"/>
            <a:ext cx="8878661" cy="5608576"/>
          </a:xfrm>
          <a:custGeom>
            <a:avLst/>
            <a:gdLst/>
            <a:ahLst/>
            <a:cxnLst/>
            <a:rect r="r" b="b" t="t" l="l"/>
            <a:pathLst>
              <a:path h="5608576" w="8878661">
                <a:moveTo>
                  <a:pt x="0" y="0"/>
                </a:moveTo>
                <a:lnTo>
                  <a:pt x="8878661" y="0"/>
                </a:lnTo>
                <a:lnTo>
                  <a:pt x="8878661" y="5608576"/>
                </a:lnTo>
                <a:lnTo>
                  <a:pt x="0" y="5608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690416"/>
            <a:ext cx="8401758" cy="7246057"/>
          </a:xfrm>
          <a:custGeom>
            <a:avLst/>
            <a:gdLst/>
            <a:ahLst/>
            <a:cxnLst/>
            <a:rect r="r" b="b" t="t" l="l"/>
            <a:pathLst>
              <a:path h="7246057" w="8401758">
                <a:moveTo>
                  <a:pt x="0" y="0"/>
                </a:moveTo>
                <a:lnTo>
                  <a:pt x="8401758" y="0"/>
                </a:lnTo>
                <a:lnTo>
                  <a:pt x="8401758" y="7246057"/>
                </a:lnTo>
                <a:lnTo>
                  <a:pt x="0" y="7246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99969" y="1190628"/>
            <a:ext cx="8088061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PRELIMINARY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962475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23848" y="2362956"/>
            <a:ext cx="8820152" cy="6952129"/>
          </a:xfrm>
          <a:custGeom>
            <a:avLst/>
            <a:gdLst/>
            <a:ahLst/>
            <a:cxnLst/>
            <a:rect r="r" b="b" t="t" l="l"/>
            <a:pathLst>
              <a:path h="6952129" w="8820152">
                <a:moveTo>
                  <a:pt x="0" y="0"/>
                </a:moveTo>
                <a:lnTo>
                  <a:pt x="8820152" y="0"/>
                </a:lnTo>
                <a:lnTo>
                  <a:pt x="8820152" y="6952129"/>
                </a:lnTo>
                <a:lnTo>
                  <a:pt x="0" y="695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362956"/>
            <a:ext cx="8309967" cy="6952129"/>
          </a:xfrm>
          <a:custGeom>
            <a:avLst/>
            <a:gdLst/>
            <a:ahLst/>
            <a:cxnLst/>
            <a:rect r="r" b="b" t="t" l="l"/>
            <a:pathLst>
              <a:path h="6952129" w="8309967">
                <a:moveTo>
                  <a:pt x="0" y="0"/>
                </a:moveTo>
                <a:lnTo>
                  <a:pt x="8309967" y="0"/>
                </a:lnTo>
                <a:lnTo>
                  <a:pt x="8309967" y="6952129"/>
                </a:lnTo>
                <a:lnTo>
                  <a:pt x="0" y="6952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66364" y="1150724"/>
            <a:ext cx="822129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PRELIMINARY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962475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0025" y="3433816"/>
            <a:ext cx="5342512" cy="6195226"/>
          </a:xfrm>
          <a:custGeom>
            <a:avLst/>
            <a:gdLst/>
            <a:ahLst/>
            <a:cxnLst/>
            <a:rect r="r" b="b" t="t" l="l"/>
            <a:pathLst>
              <a:path h="6195226" w="5342512">
                <a:moveTo>
                  <a:pt x="0" y="0"/>
                </a:moveTo>
                <a:lnTo>
                  <a:pt x="5342512" y="0"/>
                </a:lnTo>
                <a:lnTo>
                  <a:pt x="5342512" y="6195225"/>
                </a:lnTo>
                <a:lnTo>
                  <a:pt x="0" y="6195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08859" y="3433816"/>
            <a:ext cx="6988771" cy="6195226"/>
          </a:xfrm>
          <a:custGeom>
            <a:avLst/>
            <a:gdLst/>
            <a:ahLst/>
            <a:cxnLst/>
            <a:rect r="r" b="b" t="t" l="l"/>
            <a:pathLst>
              <a:path h="6195226" w="6988771">
                <a:moveTo>
                  <a:pt x="0" y="0"/>
                </a:moveTo>
                <a:lnTo>
                  <a:pt x="6988772" y="0"/>
                </a:lnTo>
                <a:lnTo>
                  <a:pt x="6988772" y="6195225"/>
                </a:lnTo>
                <a:lnTo>
                  <a:pt x="0" y="6195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27870" y="3756516"/>
            <a:ext cx="1520865" cy="5549825"/>
          </a:xfrm>
          <a:custGeom>
            <a:avLst/>
            <a:gdLst/>
            <a:ahLst/>
            <a:cxnLst/>
            <a:rect r="r" b="b" t="t" l="l"/>
            <a:pathLst>
              <a:path h="5549825" w="1520865">
                <a:moveTo>
                  <a:pt x="0" y="0"/>
                </a:moveTo>
                <a:lnTo>
                  <a:pt x="1520866" y="0"/>
                </a:lnTo>
                <a:lnTo>
                  <a:pt x="1520866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48736" y="3766041"/>
            <a:ext cx="2751019" cy="5540300"/>
          </a:xfrm>
          <a:custGeom>
            <a:avLst/>
            <a:gdLst/>
            <a:ahLst/>
            <a:cxnLst/>
            <a:rect r="r" b="b" t="t" l="l"/>
            <a:pathLst>
              <a:path h="5540300" w="2751019">
                <a:moveTo>
                  <a:pt x="0" y="0"/>
                </a:moveTo>
                <a:lnTo>
                  <a:pt x="2751019" y="0"/>
                </a:lnTo>
                <a:lnTo>
                  <a:pt x="2751019" y="5540300"/>
                </a:lnTo>
                <a:lnTo>
                  <a:pt x="0" y="5540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74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32537" y="1150724"/>
            <a:ext cx="7370033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DATA 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025" y="2335266"/>
            <a:ext cx="534251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Removing null values using :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dropna() and isna()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32537" y="2333922"/>
            <a:ext cx="7029826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Dataset Info: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Datatype of ‘last review’ changed to Datetime64[ns]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27870" y="2335266"/>
            <a:ext cx="4560130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No duplicates found.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Fundamental statistics of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dataset using describe()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047749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1587" y="2165665"/>
            <a:ext cx="15684826" cy="7835878"/>
          </a:xfrm>
          <a:custGeom>
            <a:avLst/>
            <a:gdLst/>
            <a:ahLst/>
            <a:cxnLst/>
            <a:rect r="r" b="b" t="t" l="l"/>
            <a:pathLst>
              <a:path h="7835878" w="15684826">
                <a:moveTo>
                  <a:pt x="0" y="0"/>
                </a:moveTo>
                <a:lnTo>
                  <a:pt x="15684826" y="0"/>
                </a:lnTo>
                <a:lnTo>
                  <a:pt x="15684826" y="7835878"/>
                </a:lnTo>
                <a:lnTo>
                  <a:pt x="0" y="7835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9412" y="216949"/>
            <a:ext cx="1030917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HANDLING OUTLIERS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06085" y="1242483"/>
            <a:ext cx="1327550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Boxplot of Price vs Neighbourhood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The prices of few properties were over 8000. After analysing the rows, specific properties were removed.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047749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3503" y="2163233"/>
            <a:ext cx="17125654" cy="8047567"/>
          </a:xfrm>
          <a:custGeom>
            <a:avLst/>
            <a:gdLst/>
            <a:ahLst/>
            <a:cxnLst/>
            <a:rect r="r" b="b" t="t" l="l"/>
            <a:pathLst>
              <a:path h="8047567" w="17125654">
                <a:moveTo>
                  <a:pt x="0" y="0"/>
                </a:moveTo>
                <a:lnTo>
                  <a:pt x="17125654" y="0"/>
                </a:lnTo>
                <a:lnTo>
                  <a:pt x="17125654" y="8047567"/>
                </a:lnTo>
                <a:lnTo>
                  <a:pt x="0" y="8047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72" r="0" b="-147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9412" y="216949"/>
            <a:ext cx="1030917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HANDLING OUTLIERS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06085" y="1242483"/>
            <a:ext cx="1327550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Boxplot of Minimum Nights vs Neighbourhood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The maximum value is 366 for a year. The outlier with a value &gt; 1000 was removed.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209012" y="1047749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71115" y="2239433"/>
            <a:ext cx="12745443" cy="7793726"/>
          </a:xfrm>
          <a:custGeom>
            <a:avLst/>
            <a:gdLst/>
            <a:ahLst/>
            <a:cxnLst/>
            <a:rect r="r" b="b" t="t" l="l"/>
            <a:pathLst>
              <a:path h="7793726" w="12745443">
                <a:moveTo>
                  <a:pt x="0" y="0"/>
                </a:moveTo>
                <a:lnTo>
                  <a:pt x="12745443" y="0"/>
                </a:lnTo>
                <a:lnTo>
                  <a:pt x="12745443" y="7793726"/>
                </a:lnTo>
                <a:lnTo>
                  <a:pt x="0" y="779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1" r="0" b="-24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9412" y="216949"/>
            <a:ext cx="1030917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6739" y="1279368"/>
            <a:ext cx="15214523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Barplot of Price vs Neighbourhood indicating room types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The average price for Downtown/civic Center neighbourhood of room type ‘hotel room’ shows an unusually high value.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DAF5RxhXUMQ</dc:identifier>
  <dcterms:modified xsi:type="dcterms:W3CDTF">2011-08-01T06:04:30Z</dcterms:modified>
  <cp:revision>1</cp:revision>
  <dc:title>Purple &amp;  white business profile presentation</dc:title>
</cp:coreProperties>
</file>